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D9929-7F1F-442E-999C-FC43FC7ECBF0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C2F98-90CA-42CD-9075-F8AB90B87A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84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B333B-93FD-4E49-A604-0BCDCAC88470}" type="slidenum">
              <a:rPr lang="en-US" altLang="es-AR"/>
              <a:pPr algn="l" rtl="0"/>
              <a:t>3</a:t>
            </a:fld>
            <a:endParaRPr lang="en-US" altLang="es-AR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212945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98E9A9-400B-4242-8A42-CE5285D329DA}" type="slidenum">
              <a:rPr lang="en-US" altLang="es-AR"/>
              <a:pPr algn="l" rtl="0"/>
              <a:t>4</a:t>
            </a:fld>
            <a:endParaRPr lang="en-US" altLang="es-AR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954483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542E7-1E0D-48E6-9F35-4DD76AA69D9D}" type="slidenum">
              <a:rPr lang="en-US" altLang="es-AR"/>
              <a:pPr algn="l" rtl="0"/>
              <a:t>5</a:t>
            </a:fld>
            <a:endParaRPr lang="en-US" altLang="es-AR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89488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1760A8-869F-4074-BFCD-A82CF3133480}" type="slidenum">
              <a:rPr lang="en-US" altLang="es-AR"/>
              <a:pPr algn="l" rtl="0"/>
              <a:t>6</a:t>
            </a:fld>
            <a:endParaRPr lang="en-US" altLang="es-AR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502510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303C64-AFCA-4D19-AAAE-FE1B4FD3A6BA}" type="slidenum">
              <a:rPr lang="en-US" altLang="es-AR"/>
              <a:pPr algn="l" rtl="0"/>
              <a:t>11</a:t>
            </a:fld>
            <a:endParaRPr lang="en-US" altLang="es-AR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GB" altLang="es-AR"/>
              <a:t>Las cargas inductivas o capacitivas también se denominan cargas reactivas. Una carga sin demora o tiempo de entrega se denomina carga activa.</a:t>
            </a:r>
            <a:r>
              <a:rPr lang="nl-BE" altLang="es-AR"/>
              <a:t> </a:t>
            </a:r>
            <a:endParaRPr lang="en-US" altLang="es-AR"/>
          </a:p>
        </p:txBody>
      </p:sp>
    </p:spTree>
    <p:extLst>
      <p:ext uri="{BB962C8B-B14F-4D97-AF65-F5344CB8AC3E}">
        <p14:creationId xmlns:p14="http://schemas.microsoft.com/office/powerpoint/2010/main" val="261837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940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974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3844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3222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1562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00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733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701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99550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426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7762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85" y="274639"/>
            <a:ext cx="11618383" cy="5619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609600" y="1268414"/>
            <a:ext cx="5376333" cy="46815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9133" y="1268414"/>
            <a:ext cx="5378451" cy="46815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1643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85" y="274639"/>
            <a:ext cx="11618383" cy="5619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68414"/>
            <a:ext cx="5376333" cy="46815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189133" y="1268414"/>
            <a:ext cx="5378451" cy="46815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87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90C73-3C1D-41AF-9204-D28C5D2BCBBA}" type="datetimeFigureOut">
              <a:rPr lang="es-AR" smtClean="0"/>
              <a:t>6/2/2022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2CD7B-3FC5-4FE4-BAE9-6B9EAC5D6C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213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/>
              <a:t>El sistema eléctrico como una bicicleta tándem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4486" y="1845356"/>
            <a:ext cx="8218488" cy="4176712"/>
          </a:xfrm>
        </p:spPr>
        <p:txBody>
          <a:bodyPr/>
          <a:lstStyle/>
          <a:p>
            <a:pPr algn="l" rtl="0"/>
            <a:r>
              <a:rPr lang="en-GB" altLang="es-AR" dirty="0"/>
              <a:t>Sistema </a:t>
            </a:r>
            <a:r>
              <a:rPr lang="en-GB" altLang="es-AR" dirty="0" err="1"/>
              <a:t>eléctrico</a:t>
            </a:r>
            <a:r>
              <a:rPr lang="en-GB" altLang="es-AR" dirty="0"/>
              <a:t> =</a:t>
            </a:r>
          </a:p>
          <a:p>
            <a:pPr lvl="1" algn="l" rtl="0"/>
            <a:r>
              <a:rPr lang="en-GB" altLang="es-AR" dirty="0"/>
              <a:t>parte crucial de la </a:t>
            </a:r>
            <a:r>
              <a:rPr lang="en-GB" altLang="es-AR" dirty="0" err="1"/>
              <a:t>economía</a:t>
            </a:r>
            <a:r>
              <a:rPr lang="en-GB" altLang="es-AR" dirty="0"/>
              <a:t> </a:t>
            </a:r>
            <a:r>
              <a:rPr lang="en-GB" altLang="es-AR" dirty="0" err="1"/>
              <a:t>cotidiana</a:t>
            </a:r>
            <a:endParaRPr lang="en-GB" altLang="es-AR" dirty="0"/>
          </a:p>
          <a:p>
            <a:pPr lvl="1" algn="l" rtl="0"/>
            <a:r>
              <a:rPr lang="en-GB" altLang="es-AR" dirty="0" err="1"/>
              <a:t>altamente</a:t>
            </a:r>
            <a:r>
              <a:rPr lang="en-GB" altLang="es-AR" dirty="0"/>
              <a:t> </a:t>
            </a:r>
            <a:r>
              <a:rPr lang="en-GB" altLang="es-AR" dirty="0" err="1"/>
              <a:t>complejo</a:t>
            </a:r>
            <a:endParaRPr lang="en-GB" altLang="es-AR" dirty="0"/>
          </a:p>
          <a:p>
            <a:pPr lvl="1" algn="l" rtl="0">
              <a:buFont typeface="Arial" panose="020B0604020202020204" pitchFamily="34" charset="0"/>
              <a:buNone/>
            </a:pPr>
            <a:endParaRPr lang="en-GB" altLang="es-AR" dirty="0"/>
          </a:p>
          <a:p>
            <a:pPr algn="l" rtl="0">
              <a:buFont typeface="Wingdings" panose="05000000000000000000" pitchFamily="2" charset="2"/>
              <a:buChar char="à"/>
            </a:pPr>
            <a:r>
              <a:rPr lang="en-GB" altLang="es-AR" dirty="0" err="1">
                <a:sym typeface="Wingdings" panose="05000000000000000000" pitchFamily="2" charset="2"/>
              </a:rPr>
              <a:t>Una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buena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analogía</a:t>
            </a:r>
            <a:r>
              <a:rPr lang="en-GB" altLang="es-AR" dirty="0">
                <a:sym typeface="Wingdings" panose="05000000000000000000" pitchFamily="2" charset="2"/>
              </a:rPr>
              <a:t> para </a:t>
            </a:r>
            <a:r>
              <a:rPr lang="en-GB" altLang="es-AR" dirty="0" err="1">
                <a:sym typeface="Wingdings" panose="05000000000000000000" pitchFamily="2" charset="2"/>
              </a:rPr>
              <a:t>formarse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una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mejor</a:t>
            </a:r>
            <a:r>
              <a:rPr lang="en-GB" altLang="es-AR" dirty="0">
                <a:sym typeface="Wingdings" panose="05000000000000000000" pitchFamily="2" charset="2"/>
              </a:rPr>
              <a:t> idea de </a:t>
            </a:r>
            <a:r>
              <a:rPr lang="en-GB" altLang="es-AR" dirty="0" err="1">
                <a:sym typeface="Wingdings" panose="05000000000000000000" pitchFamily="2" charset="2"/>
              </a:rPr>
              <a:t>cómo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funcionan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las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cosas</a:t>
            </a:r>
            <a:r>
              <a:rPr lang="en-GB" altLang="es-AR" dirty="0">
                <a:sym typeface="Wingdings" panose="05000000000000000000" pitchFamily="2" charset="2"/>
              </a:rPr>
              <a:t>.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 dirty="0">
              <a:sym typeface="Wingdings" panose="05000000000000000000" pitchFamily="2" charset="2"/>
            </a:endParaRPr>
          </a:p>
          <a:p>
            <a:pPr algn="l" rtl="0">
              <a:buFont typeface="Wingdings" panose="05000000000000000000" pitchFamily="2" charset="2"/>
              <a:buChar char="à"/>
            </a:pPr>
            <a:r>
              <a:rPr lang="en-GB" altLang="es-AR" dirty="0" err="1"/>
              <a:t>Comparación</a:t>
            </a:r>
            <a:r>
              <a:rPr lang="en-GB" altLang="es-AR" dirty="0"/>
              <a:t> con </a:t>
            </a:r>
            <a:r>
              <a:rPr lang="en-GB" altLang="es-AR" dirty="0" err="1"/>
              <a:t>una</a:t>
            </a:r>
            <a:r>
              <a:rPr lang="en-GB" altLang="es-AR" dirty="0"/>
              <a:t> </a:t>
            </a:r>
            <a:r>
              <a:rPr lang="en-GB" altLang="es-AR" dirty="0" err="1"/>
              <a:t>bicicleta</a:t>
            </a:r>
            <a:r>
              <a:rPr lang="en-GB" altLang="es-AR" dirty="0"/>
              <a:t> </a:t>
            </a:r>
            <a:r>
              <a:rPr lang="en-GB" altLang="es-AR" dirty="0" err="1"/>
              <a:t>tándem</a:t>
            </a:r>
            <a:endParaRPr lang="en-GB" altLang="es-AR" dirty="0"/>
          </a:p>
          <a:p>
            <a:pPr algn="l" rtl="0">
              <a:buFont typeface="Wingdings" panose="05000000000000000000" pitchFamily="2" charset="2"/>
              <a:buNone/>
            </a:pPr>
            <a:endParaRPr lang="en-GB" altLang="es-AR" dirty="0"/>
          </a:p>
        </p:txBody>
      </p:sp>
    </p:spTree>
    <p:extLst>
      <p:ext uri="{BB962C8B-B14F-4D97-AF65-F5344CB8AC3E}">
        <p14:creationId xmlns:p14="http://schemas.microsoft.com/office/powerpoint/2010/main" val="107658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/>
              <a:t>El sistema eléctrico como una bicicleta tándem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6756" y="1690688"/>
            <a:ext cx="8218488" cy="4105275"/>
          </a:xfrm>
        </p:spPr>
        <p:txBody>
          <a:bodyPr/>
          <a:lstStyle/>
          <a:p>
            <a:pPr algn="l" rtl="0"/>
            <a:r>
              <a:rPr lang="en-GB" altLang="es-AR" dirty="0" err="1"/>
              <a:t>Ningún</a:t>
            </a:r>
            <a:r>
              <a:rPr lang="en-GB" altLang="es-AR" dirty="0"/>
              <a:t> </a:t>
            </a:r>
            <a:r>
              <a:rPr lang="en-GB" altLang="es-AR" dirty="0" err="1"/>
              <a:t>análogo</a:t>
            </a:r>
            <a:r>
              <a:rPr lang="en-GB" altLang="es-AR" dirty="0"/>
              <a:t> se </a:t>
            </a:r>
            <a:r>
              <a:rPr lang="en-GB" altLang="es-AR" dirty="0" err="1"/>
              <a:t>ajusta</a:t>
            </a:r>
            <a:r>
              <a:rPr lang="en-GB" altLang="es-AR" dirty="0"/>
              <a:t> al 100 %</a:t>
            </a:r>
          </a:p>
          <a:p>
            <a:pPr lvl="1" algn="l" rtl="0"/>
            <a:r>
              <a:rPr lang="en-GB" altLang="es-AR" dirty="0"/>
              <a:t>No </a:t>
            </a:r>
            <a:r>
              <a:rPr lang="en-GB" altLang="es-AR" dirty="0" err="1"/>
              <a:t>todas</a:t>
            </a:r>
            <a:r>
              <a:rPr lang="en-GB" altLang="es-AR" dirty="0"/>
              <a:t> </a:t>
            </a:r>
            <a:r>
              <a:rPr lang="en-GB" altLang="es-AR" dirty="0" err="1"/>
              <a:t>las</a:t>
            </a:r>
            <a:r>
              <a:rPr lang="en-GB" altLang="es-AR" dirty="0"/>
              <a:t> </a:t>
            </a:r>
            <a:r>
              <a:rPr lang="en-GB" altLang="es-AR" dirty="0" err="1"/>
              <a:t>características</a:t>
            </a:r>
            <a:r>
              <a:rPr lang="en-GB" altLang="es-AR" dirty="0"/>
              <a:t> se </a:t>
            </a:r>
            <a:r>
              <a:rPr lang="en-GB" altLang="es-AR" dirty="0" err="1"/>
              <a:t>pueden</a:t>
            </a:r>
            <a:r>
              <a:rPr lang="en-GB" altLang="es-AR" dirty="0"/>
              <a:t> “</a:t>
            </a:r>
            <a:r>
              <a:rPr lang="en-GB" altLang="es-AR" dirty="0" err="1"/>
              <a:t>traducir</a:t>
            </a:r>
            <a:r>
              <a:rPr lang="en-GB" altLang="es-AR" dirty="0"/>
              <a:t>”</a:t>
            </a:r>
          </a:p>
          <a:p>
            <a:pPr lvl="1" algn="l" rtl="0"/>
            <a:r>
              <a:rPr lang="en-GB" altLang="es-AR" dirty="0" err="1"/>
              <a:t>Ciertos</a:t>
            </a:r>
            <a:r>
              <a:rPr lang="en-GB" altLang="es-AR" dirty="0"/>
              <a:t> </a:t>
            </a:r>
            <a:r>
              <a:rPr lang="en-GB" altLang="es-AR" dirty="0" err="1"/>
              <a:t>aspectos</a:t>
            </a:r>
            <a:r>
              <a:rPr lang="en-GB" altLang="es-AR" dirty="0"/>
              <a:t> de la </a:t>
            </a:r>
            <a:r>
              <a:rPr lang="en-GB" altLang="es-AR" dirty="0" err="1"/>
              <a:t>analogía</a:t>
            </a:r>
            <a:r>
              <a:rPr lang="en-GB" altLang="es-AR" dirty="0"/>
              <a:t> no son </a:t>
            </a:r>
            <a:r>
              <a:rPr lang="en-GB" altLang="es-AR" dirty="0" err="1"/>
              <a:t>completamente</a:t>
            </a:r>
            <a:r>
              <a:rPr lang="en-GB" altLang="es-AR" dirty="0"/>
              <a:t> </a:t>
            </a:r>
            <a:r>
              <a:rPr lang="en-GB" altLang="es-AR" dirty="0" err="1"/>
              <a:t>exactos</a:t>
            </a:r>
            <a:r>
              <a:rPr lang="en-GB" altLang="es-AR" dirty="0"/>
              <a:t>.</a:t>
            </a:r>
          </a:p>
          <a:p>
            <a:pPr algn="l" rtl="0"/>
            <a:r>
              <a:rPr lang="en-GB" altLang="es-AR" dirty="0"/>
              <a:t>Las similitudes </a:t>
            </a:r>
            <a:r>
              <a:rPr lang="en-GB" altLang="es-AR" dirty="0" err="1"/>
              <a:t>están</a:t>
            </a:r>
            <a:r>
              <a:rPr lang="en-GB" altLang="es-AR" dirty="0"/>
              <a:t> lo </a:t>
            </a:r>
            <a:r>
              <a:rPr lang="en-GB" altLang="es-AR" dirty="0" err="1"/>
              <a:t>suficientemente</a:t>
            </a:r>
            <a:r>
              <a:rPr lang="en-GB" altLang="es-AR" dirty="0"/>
              <a:t> </a:t>
            </a:r>
            <a:r>
              <a:rPr lang="en-GB" altLang="es-AR" dirty="0" err="1"/>
              <a:t>cerca</a:t>
            </a:r>
            <a:endParaRPr lang="en-GB" altLang="es-AR" dirty="0"/>
          </a:p>
          <a:p>
            <a:pPr algn="l" rtl="0"/>
            <a:r>
              <a:rPr lang="en-GB" altLang="es-AR" dirty="0"/>
              <a:t>De gran </a:t>
            </a:r>
            <a:r>
              <a:rPr lang="en-GB" altLang="es-AR" dirty="0" err="1"/>
              <a:t>ayuda</a:t>
            </a:r>
            <a:r>
              <a:rPr lang="en-GB" altLang="es-AR" dirty="0"/>
              <a:t> para </a:t>
            </a:r>
            <a:r>
              <a:rPr lang="en-GB" altLang="es-AR" dirty="0" err="1"/>
              <a:t>comprender</a:t>
            </a:r>
            <a:r>
              <a:rPr lang="en-GB" altLang="es-AR" dirty="0"/>
              <a:t> el </a:t>
            </a:r>
            <a:r>
              <a:rPr lang="en-GB" altLang="es-AR" dirty="0" err="1"/>
              <a:t>sistema</a:t>
            </a:r>
            <a:r>
              <a:rPr lang="en-GB" altLang="es-AR" dirty="0"/>
              <a:t> </a:t>
            </a:r>
            <a:r>
              <a:rPr lang="en-GB" altLang="es-AR" dirty="0" err="1"/>
              <a:t>eléctrico</a:t>
            </a:r>
            <a:r>
              <a:rPr lang="en-GB" altLang="es-AR" dirty="0"/>
              <a:t> </a:t>
            </a:r>
            <a:r>
              <a:rPr lang="en-GB" altLang="es-AR" dirty="0" err="1"/>
              <a:t>abstracto</a:t>
            </a:r>
            <a:r>
              <a:rPr lang="en-GB" altLang="es-A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456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La representación básica del sistema (1)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3284539"/>
            <a:ext cx="8002588" cy="2378075"/>
          </a:xfrm>
        </p:spPr>
        <p:txBody>
          <a:bodyPr/>
          <a:lstStyle/>
          <a:p>
            <a:pPr algn="l" rtl="0"/>
            <a:r>
              <a:rPr lang="en-US" altLang="es-AR" sz="2400" dirty="0" err="1"/>
              <a:t>Bicicleta</a:t>
            </a:r>
            <a:r>
              <a:rPr lang="en-US" altLang="es-AR" sz="2400" dirty="0"/>
              <a:t> </a:t>
            </a:r>
            <a:r>
              <a:rPr lang="en-US" altLang="es-AR" sz="2400" dirty="0" err="1"/>
              <a:t>tándem</a:t>
            </a:r>
            <a:r>
              <a:rPr lang="en-US" altLang="es-AR" sz="2400" dirty="0"/>
              <a:t> </a:t>
            </a:r>
            <a:r>
              <a:rPr lang="en-US" altLang="es-AR" sz="2400" dirty="0" err="1"/>
              <a:t>moviéndose</a:t>
            </a:r>
            <a:r>
              <a:rPr lang="en-US" altLang="es-AR" sz="2400" dirty="0"/>
              <a:t> a </a:t>
            </a:r>
            <a:r>
              <a:rPr lang="en-US" altLang="es-AR" sz="2400" dirty="0" err="1"/>
              <a:t>velocidad</a:t>
            </a:r>
            <a:r>
              <a:rPr lang="en-US" altLang="es-AR" sz="2400" dirty="0"/>
              <a:t> </a:t>
            </a:r>
            <a:r>
              <a:rPr lang="en-US" altLang="es-AR" sz="2400" dirty="0" err="1"/>
              <a:t>constante</a:t>
            </a:r>
            <a:endParaRPr lang="en-US" altLang="es-AR" sz="2400" dirty="0"/>
          </a:p>
          <a:p>
            <a:pPr algn="l" rtl="0"/>
            <a:r>
              <a:rPr lang="en-US" altLang="es-AR" sz="2400" dirty="0" err="1"/>
              <a:t>Objetivo</a:t>
            </a:r>
            <a:r>
              <a:rPr lang="en-US" altLang="es-AR" sz="2400" dirty="0"/>
              <a:t>: </a:t>
            </a:r>
            <a:r>
              <a:rPr lang="en-US" altLang="es-AR" sz="2400" dirty="0" err="1"/>
              <a:t>mantener</a:t>
            </a:r>
            <a:r>
              <a:rPr lang="en-US" altLang="es-AR" sz="2400" dirty="0"/>
              <a:t> </a:t>
            </a:r>
            <a:r>
              <a:rPr lang="en-US" altLang="es-AR" sz="2400" dirty="0" err="1"/>
              <a:t>las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figuras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azules</a:t>
            </a:r>
            <a:r>
              <a:rPr lang="en-US" altLang="es-AR" sz="2400" dirty="0"/>
              <a:t> en </a:t>
            </a:r>
            <a:r>
              <a:rPr lang="en-US" altLang="es-AR" sz="2400" dirty="0" err="1"/>
              <a:t>movimiento</a:t>
            </a:r>
            <a:endParaRPr lang="en-US" altLang="es-AR" sz="2400" dirty="0"/>
          </a:p>
          <a:p>
            <a:pPr algn="l" rtl="0"/>
            <a:r>
              <a:rPr lang="en-US" altLang="es-AR" sz="2400" dirty="0" err="1"/>
              <a:t>Cifras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azules</a:t>
            </a:r>
            <a:r>
              <a:rPr lang="en-US" altLang="es-AR" sz="2400" dirty="0"/>
              <a:t> = </a:t>
            </a:r>
            <a:r>
              <a:rPr lang="en-US" altLang="es-AR" sz="2400" dirty="0" err="1"/>
              <a:t>carga</a:t>
            </a:r>
            <a:r>
              <a:rPr lang="en-US" altLang="es-AR" sz="2400" dirty="0"/>
              <a:t> (</a:t>
            </a:r>
            <a:r>
              <a:rPr lang="en-US" altLang="es-AR" sz="2400" dirty="0" err="1"/>
              <a:t>cargas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industriales</a:t>
            </a:r>
            <a:r>
              <a:rPr lang="en-US" altLang="es-AR" sz="2400" dirty="0"/>
              <a:t>, </a:t>
            </a:r>
            <a:r>
              <a:rPr lang="en-US" altLang="es-AR" sz="2400" dirty="0" err="1"/>
              <a:t>viviendas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particulares</a:t>
            </a:r>
            <a:r>
              <a:rPr lang="en-US" altLang="es-AR" sz="2400" dirty="0"/>
              <a:t>)</a:t>
            </a:r>
          </a:p>
          <a:p>
            <a:pPr algn="l" rtl="0"/>
            <a:r>
              <a:rPr lang="en-US" altLang="es-AR" sz="2400" dirty="0" err="1"/>
              <a:t>Cifras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rojas</a:t>
            </a:r>
            <a:r>
              <a:rPr lang="en-US" altLang="es-AR" sz="2400" dirty="0"/>
              <a:t> = </a:t>
            </a:r>
            <a:r>
              <a:rPr lang="en-US" altLang="es-AR" sz="2400" dirty="0" err="1"/>
              <a:t>centrales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eléctricas</a:t>
            </a:r>
            <a:r>
              <a:rPr lang="en-US" altLang="es-AR" sz="2400" dirty="0"/>
              <a:t> (</a:t>
            </a:r>
            <a:r>
              <a:rPr lang="en-US" altLang="es-AR" sz="2400" dirty="0" err="1"/>
              <a:t>diferentes</a:t>
            </a:r>
            <a:r>
              <a:rPr lang="en-US" altLang="es-AR" sz="2400" dirty="0"/>
              <a:t> </a:t>
            </a:r>
            <a:r>
              <a:rPr lang="en-US" altLang="es-AR" sz="2400" dirty="0" err="1"/>
              <a:t>tamaños</a:t>
            </a:r>
            <a:r>
              <a:rPr lang="en-US" altLang="es-AR" sz="2400" dirty="0"/>
              <a:t>)</a:t>
            </a:r>
          </a:p>
        </p:txBody>
      </p:sp>
      <p:pic>
        <p:nvPicPr>
          <p:cNvPr id="276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1125538"/>
            <a:ext cx="7848600" cy="1727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17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La representación básica del sistema (2)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3141663"/>
            <a:ext cx="8147050" cy="2519362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GB" altLang="es-AR" sz="2400"/>
              <a:t>Cadena = red eléctrica</a:t>
            </a:r>
          </a:p>
          <a:p>
            <a:pPr algn="l" rtl="0"/>
            <a:r>
              <a:rPr lang="en-GB" altLang="es-AR" sz="2400"/>
              <a:t>La cadena debe girar a velocidad constante (la red eléctrica debe tener una frecuencia constante)</a:t>
            </a:r>
          </a:p>
          <a:p>
            <a:pPr algn="l" rtl="0"/>
            <a:r>
              <a:rPr lang="en-GB" altLang="es-AR" sz="2400"/>
              <a:t>La cadena de la parte superior debe estar bajo tensión constante</a:t>
            </a:r>
            <a:br>
              <a:rPr lang="en-GB" altLang="es-AR" sz="2400"/>
            </a:br>
            <a:r>
              <a:rPr lang="en-GB" altLang="es-AR" sz="2400"/>
              <a:t>(una conexión eléctrica debe tener un nivel de voltaje constante)</a:t>
            </a:r>
          </a:p>
        </p:txBody>
      </p:sp>
      <p:pic>
        <p:nvPicPr>
          <p:cNvPr id="4915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1125538"/>
            <a:ext cx="7848600" cy="1727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8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La representación básica del sistema (3)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3141663"/>
            <a:ext cx="8147050" cy="1511300"/>
          </a:xfrm>
        </p:spPr>
        <p:txBody>
          <a:bodyPr/>
          <a:lstStyle/>
          <a:p>
            <a:pPr algn="l" rtl="0"/>
            <a:r>
              <a:rPr lang="en-GB" altLang="es-AR" sz="2400"/>
              <a:t>Cadena parte inferior, sin tensión = hilo neutro</a:t>
            </a:r>
          </a:p>
          <a:p>
            <a:pPr algn="l" rtl="0"/>
            <a:r>
              <a:rPr lang="en-GB" altLang="es-AR" sz="2400"/>
              <a:t>Engranaje que transmite energía a la cadena = transformador que conecta la central eléctrica y la red eléctrica</a:t>
            </a:r>
          </a:p>
        </p:txBody>
      </p:sp>
      <p:pic>
        <p:nvPicPr>
          <p:cNvPr id="512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1125538"/>
            <a:ext cx="7848600" cy="1727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05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La representación básica del sistema (4)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3213100"/>
            <a:ext cx="8147050" cy="2592388"/>
          </a:xfrm>
        </p:spPr>
        <p:txBody>
          <a:bodyPr/>
          <a:lstStyle/>
          <a:p>
            <a:pPr algn="l" rtl="0"/>
            <a:r>
              <a:rPr lang="en-GB" altLang="es-AR" sz="2400"/>
              <a:t>Algunas figuras rojas (centrales eléctricas) no pedalean a plena potencia</a:t>
            </a:r>
          </a:p>
          <a:p>
            <a:pPr algn="l" rtl="0"/>
            <a:r>
              <a:rPr lang="en-GB" altLang="es-AR" sz="2400"/>
              <a:t>Son capaces de aplicar fuerza extra cuando</a:t>
            </a:r>
          </a:p>
          <a:p>
            <a:pPr lvl="1" algn="l" rtl="0"/>
            <a:r>
              <a:rPr lang="en-GB" altLang="es-AR"/>
              <a:t>Otra figura azul (carga) salta sobre la bicicleta</a:t>
            </a:r>
          </a:p>
          <a:p>
            <a:pPr lvl="1" algn="l" rtl="0"/>
            <a:r>
              <a:rPr lang="en-GB" altLang="es-AR"/>
              <a:t>Una de las figuras rojas (centrales eléctricas) tiene un calambre (= problemas técnicos)</a:t>
            </a:r>
          </a:p>
        </p:txBody>
      </p:sp>
      <p:pic>
        <p:nvPicPr>
          <p:cNvPr id="532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1125538"/>
            <a:ext cx="7848600" cy="1727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3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Potencia inductiva y su compensación (1)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19738" y="1268414"/>
            <a:ext cx="4679950" cy="4537075"/>
          </a:xfrm>
        </p:spPr>
        <p:txBody>
          <a:bodyPr/>
          <a:lstStyle/>
          <a:p>
            <a:pPr algn="l" rtl="0"/>
            <a:r>
              <a:rPr lang="en-GB" altLang="es-AR" sz="2400"/>
              <a:t>Figura azul inclinada hacia un lado = carga inductiva</a:t>
            </a:r>
          </a:p>
          <a:p>
            <a:pPr algn="l" rtl="0"/>
            <a:r>
              <a:rPr lang="en-GB" altLang="es-AR" sz="2400"/>
              <a:t>La carga inductiva ha desplazado la onda sinusal (más específico: un seno retrasado)</a:t>
            </a:r>
          </a:p>
          <a:p>
            <a:pPr algn="l" rtl="0"/>
            <a:r>
              <a:rPr lang="en-GB" altLang="es-AR" sz="2400"/>
              <a:t>Origen: bobinas de inducción de motores eléctricos, balastos de iluminación fluorescente, ciertos tipos de calefacción eléctrica…</a:t>
            </a:r>
          </a:p>
        </p:txBody>
      </p:sp>
      <p:pic>
        <p:nvPicPr>
          <p:cNvPr id="74756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1263" y="1268414"/>
            <a:ext cx="2874962" cy="453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57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Potencia inductiva y su compensación (2)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519738" y="1268414"/>
            <a:ext cx="4679950" cy="4465637"/>
          </a:xfrm>
        </p:spPr>
        <p:txBody>
          <a:bodyPr/>
          <a:lstStyle/>
          <a:p>
            <a:pPr algn="l" rtl="0"/>
            <a:r>
              <a:rPr lang="en-GB" altLang="es-AR" sz="2400"/>
              <a:t>Figura azul: </a:t>
            </a:r>
          </a:p>
          <a:p>
            <a:pPr lvl="1" algn="l" rtl="0"/>
            <a:r>
              <a:rPr lang="en-GB" altLang="es-AR"/>
              <a:t>Peso normal </a:t>
            </a:r>
            <a:br>
              <a:rPr lang="en-GB" altLang="es-AR"/>
            </a:br>
            <a:r>
              <a:rPr lang="en-GB" altLang="es-AR"/>
              <a:t>(= carga normal)</a:t>
            </a:r>
          </a:p>
          <a:p>
            <a:pPr lvl="1" algn="l" rtl="0"/>
            <a:r>
              <a:rPr lang="en-GB" altLang="es-AR"/>
              <a:t>Sin influencia en la tensión de la cadena (= nivel de voltaje normal)</a:t>
            </a:r>
          </a:p>
          <a:p>
            <a:pPr lvl="1" algn="l" rtl="0"/>
            <a:r>
              <a:rPr lang="en-GB" altLang="es-AR"/>
              <a:t>Sin influencia en la velocidad (= frecuencia normal)</a:t>
            </a:r>
          </a:p>
          <a:p>
            <a:pPr algn="l" rtl="0"/>
            <a:r>
              <a:rPr lang="en-GB" altLang="es-AR" sz="2400"/>
              <a:t>Pero sin compensación, la bicicleta podría caerse</a:t>
            </a:r>
          </a:p>
          <a:p>
            <a:pPr algn="l" rtl="0"/>
            <a:endParaRPr lang="en-GB" altLang="es-AR" sz="2400"/>
          </a:p>
        </p:txBody>
      </p:sp>
      <p:pic>
        <p:nvPicPr>
          <p:cNvPr id="60419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1263" y="1268414"/>
            <a:ext cx="2874962" cy="453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82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Potencia inductiva y su compensación (3)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91176" y="1268414"/>
            <a:ext cx="4608513" cy="4321175"/>
          </a:xfrm>
        </p:spPr>
        <p:txBody>
          <a:bodyPr/>
          <a:lstStyle/>
          <a:p>
            <a:pPr algn="l" rtl="0"/>
            <a:r>
              <a:rPr lang="en-GB" altLang="es-AR" sz="2400"/>
              <a:t>Figura roja inclinada en dirección opuesta para compensar 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 = estación de energía que genera energía inductiva (energía con un seno desplazado, al igual que la carga)</a:t>
            </a:r>
          </a:p>
        </p:txBody>
      </p:sp>
      <p:pic>
        <p:nvPicPr>
          <p:cNvPr id="6451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088" y="1052514"/>
            <a:ext cx="2728912" cy="4681537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4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Potencia inductiva y su compensación (4)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03838" y="981075"/>
            <a:ext cx="4895850" cy="4679950"/>
          </a:xfrm>
        </p:spPr>
        <p:txBody>
          <a:bodyPr/>
          <a:lstStyle/>
          <a:p>
            <a:pPr algn="l" rtl="0"/>
            <a:r>
              <a:rPr lang="en-GB" altLang="es-AR" sz="2400"/>
              <a:t>Consecuencias:</a:t>
            </a:r>
          </a:p>
          <a:p>
            <a:pPr lvl="1" algn="l" rtl="0"/>
            <a:r>
              <a:rPr lang="en-GB" altLang="es-AR"/>
              <a:t>La compensación debe ser inmediata y exacta, lo que requiere una comprensión clara</a:t>
            </a:r>
          </a:p>
          <a:p>
            <a:pPr lvl="1" algn="l" rtl="0"/>
            <a:r>
              <a:rPr lang="en-GB" altLang="es-AR"/>
              <a:t>La figura que pedalea inclinada hacia un lado no puede trabajar tan cómodamente como antes</a:t>
            </a:r>
          </a:p>
          <a:p>
            <a:pPr lvl="1" algn="l" rtl="0"/>
            <a:r>
              <a:rPr lang="en-GB" altLang="es-AR"/>
              <a:t>La bicicleta atrapa más viento en contra, lo que genera pérdidas adicionales</a:t>
            </a:r>
          </a:p>
          <a:p>
            <a:pPr algn="l" rtl="0"/>
            <a:endParaRPr lang="en-GB" altLang="es-AR" sz="2400"/>
          </a:p>
        </p:txBody>
      </p:sp>
      <p:pic>
        <p:nvPicPr>
          <p:cNvPr id="6656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1726" y="1052514"/>
            <a:ext cx="2728913" cy="4681537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1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Potencia inductiva y su compensación (5)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68413"/>
            <a:ext cx="8218488" cy="3384550"/>
          </a:xfrm>
        </p:spPr>
        <p:txBody>
          <a:bodyPr/>
          <a:lstStyle/>
          <a:p>
            <a:pPr algn="l" rtl="0"/>
            <a:r>
              <a:rPr lang="en-GB" altLang="es-AR"/>
              <a:t>Mejor: compensar cerca de la fuente mediante una carga capacitiva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/>
              <a:t>= figura azul sentada cerca de la carga inductiva pero inclinada hacia el lado opuesto</a:t>
            </a:r>
          </a:p>
          <a:p>
            <a:pPr algn="l" rtl="0"/>
            <a:r>
              <a:rPr lang="en-GB" altLang="es-AR"/>
              <a:t>La carga capacitiva tiene seno con tiempo de anticipación, compensando el retraso en el seno de la carga inductiva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/>
          </a:p>
        </p:txBody>
      </p:sp>
    </p:spTree>
    <p:extLst>
      <p:ext uri="{BB962C8B-B14F-4D97-AF65-F5344CB8AC3E}">
        <p14:creationId xmlns:p14="http://schemas.microsoft.com/office/powerpoint/2010/main" val="11475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Distorsión armónica (1)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87938" y="981075"/>
            <a:ext cx="5111750" cy="4535488"/>
          </a:xfrm>
        </p:spPr>
        <p:txBody>
          <a:bodyPr/>
          <a:lstStyle/>
          <a:p>
            <a:pPr algn="l" rtl="0"/>
            <a:r>
              <a:rPr lang="en-GB" altLang="es-AR" sz="2400"/>
              <a:t>Jinete azul hiperactivo</a:t>
            </a:r>
          </a:p>
          <a:p>
            <a:pPr lvl="1" algn="l" rtl="0"/>
            <a:r>
              <a:rPr lang="en-GB" altLang="es-AR"/>
              <a:t>Inclinándose hacia adelante y hacia atrás</a:t>
            </a:r>
          </a:p>
          <a:p>
            <a:pPr lvl="1" algn="l" rtl="0"/>
            <a:r>
              <a:rPr lang="en-GB" altLang="es-AR"/>
              <a:t>Tres o cinco veces más rápido que el ritmo de la bicicleta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= carga armónica</a:t>
            </a:r>
          </a:p>
          <a:p>
            <a:pPr algn="l" rtl="0"/>
            <a:r>
              <a:rPr lang="en-GB" altLang="es-AR" sz="2400"/>
              <a:t>Origen: Televisores, ordenadores, lámparas fluorescentes compactas, motores eléctricos con accionamiento inverter…</a:t>
            </a:r>
          </a:p>
        </p:txBody>
      </p:sp>
      <p:pic>
        <p:nvPicPr>
          <p:cNvPr id="70662" name="Picture 6" descr="bicycles_drawing_2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0013" y="1052514"/>
            <a:ext cx="2254250" cy="4681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86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Distorsión armónica (2)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87938" y="981075"/>
            <a:ext cx="5111750" cy="4895850"/>
          </a:xfrm>
        </p:spPr>
        <p:txBody>
          <a:bodyPr/>
          <a:lstStyle/>
          <a:p>
            <a:pPr algn="l" rtl="0"/>
            <a:r>
              <a:rPr lang="en-GB" altLang="es-AR" sz="2400"/>
              <a:t>Debe ser compensado cerca de la fuente, si no</a:t>
            </a:r>
          </a:p>
          <a:p>
            <a:pPr lvl="1" algn="l" rtl="0">
              <a:buClr>
                <a:srgbClr val="000099"/>
              </a:buClr>
              <a:buFont typeface="Arial" panose="020B0604020202020204" pitchFamily="34" charset="0"/>
              <a:buNone/>
            </a:pPr>
            <a:r>
              <a:rPr lang="en-GB" altLang="es-AR">
                <a:sym typeface="Wingdings" panose="05000000000000000000" pitchFamily="2" charset="2"/>
              </a:rPr>
              <a:t></a:t>
            </a:r>
            <a:r>
              <a:rPr lang="en-GB" altLang="es-AR"/>
              <a:t>la bicicleta comienza a moverse bruscamente hacia adelante y hacia atrás</a:t>
            </a:r>
          </a:p>
          <a:p>
            <a:pPr lvl="1" algn="l" rtl="0">
              <a:buClr>
                <a:srgbClr val="000099"/>
              </a:buClr>
              <a:buFont typeface="Arial" panose="020B0604020202020204" pitchFamily="34" charset="0"/>
              <a:buNone/>
            </a:pPr>
            <a:r>
              <a:rPr lang="en-GB" altLang="es-AR">
                <a:sym typeface="Wingdings" panose="05000000000000000000" pitchFamily="2" charset="2"/>
              </a:rPr>
              <a:t> adicional</a:t>
            </a:r>
            <a:r>
              <a:rPr lang="en-GB" altLang="es-AR"/>
              <a:t>pérdidas de energía</a:t>
            </a:r>
          </a:p>
          <a:p>
            <a:pPr algn="l" rtl="0"/>
            <a:r>
              <a:rPr lang="en-GB" altLang="es-AR" sz="2400"/>
              <a:t>Compensado por filtro armónico</a:t>
            </a:r>
          </a:p>
          <a:p>
            <a:pPr lvl="1" algn="l" rtl="0">
              <a:buClr>
                <a:srgbClr val="000099"/>
              </a:buClr>
              <a:buFont typeface="Arial" panose="020B0604020202020204" pitchFamily="34" charset="0"/>
              <a:buNone/>
            </a:pPr>
            <a:r>
              <a:rPr lang="en-GB" altLang="es-AR"/>
              <a:t>= sillín montado sobre ruedas que se mueve hacia adelante y hacia atrás, neutralizando al jinete azul hiperactivo</a:t>
            </a:r>
          </a:p>
        </p:txBody>
      </p:sp>
      <p:pic>
        <p:nvPicPr>
          <p:cNvPr id="71684" name="Picture 4" descr="bicycles_drawing_2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0013" y="1052514"/>
            <a:ext cx="2254250" cy="4681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43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Mantener tensión y frecuencia constantes (1)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48300" y="981076"/>
            <a:ext cx="4679950" cy="3527425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GB" altLang="es-AR" sz="2400"/>
              <a:t>Zapatos resbaladizos (= falla en la central eléctrica)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GB" altLang="es-AR" sz="2400">
              <a:sym typeface="Wingdings" panose="05000000000000000000" pitchFamily="2" charset="2"/>
            </a:endParaRP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en-GB" altLang="es-AR" sz="2400">
                <a:sym typeface="Wingdings" panose="05000000000000000000" pitchFamily="2" charset="2"/>
              </a:rPr>
              <a:t>El zapato se sale del pedal (= la central eléctrica se apaga)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GB" altLang="es-AR" sz="2400">
              <a:sym typeface="Wingdings" panose="05000000000000000000" pitchFamily="2" charset="2"/>
            </a:endParaRP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en-GB" altLang="es-AR" sz="2400">
                <a:sym typeface="Wingdings" panose="05000000000000000000" pitchFamily="2" charset="2"/>
              </a:rPr>
              <a:t>Tensión en caídas de cadena</a:t>
            </a:r>
          </a:p>
          <a:p>
            <a:pPr algn="l" rtl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s-AR" sz="2400">
                <a:sym typeface="Wingdings" panose="05000000000000000000" pitchFamily="2" charset="2"/>
              </a:rPr>
              <a:t>= hueco de tensión en la red</a:t>
            </a:r>
          </a:p>
        </p:txBody>
      </p:sp>
      <p:pic>
        <p:nvPicPr>
          <p:cNvPr id="73732" name="Picture 4" descr="bicycles_drawing_3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4" y="1052513"/>
            <a:ext cx="2941637" cy="35290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2495550" y="4652964"/>
            <a:ext cx="7704138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A80056"/>
              </a:buClr>
              <a:buFont typeface="Arial" panose="020B0604020202020204" pitchFamily="34" charset="0"/>
              <a:buChar char="–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rgbClr val="000099"/>
                </a:solidFill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9pPr>
          </a:lstStyle>
          <a:p>
            <a:pPr algn="l" rtl="0">
              <a:buFont typeface="Wingdings" panose="05000000000000000000" pitchFamily="2" charset="2"/>
              <a:buNone/>
            </a:pPr>
            <a:r>
              <a:rPr lang="en-GB" altLang="es-AR">
                <a:sym typeface="Wingdings" panose="05000000000000000000" pitchFamily="2" charset="2"/>
              </a:rPr>
              <a:t> Riesgo de lesionarse, ya que el pedal sigue girando (= riesgo de dañar las piezas durante la parada inmediata)</a:t>
            </a:r>
          </a:p>
        </p:txBody>
      </p:sp>
    </p:spTree>
    <p:extLst>
      <p:ext uri="{BB962C8B-B14F-4D97-AF65-F5344CB8AC3E}">
        <p14:creationId xmlns:p14="http://schemas.microsoft.com/office/powerpoint/2010/main" val="367995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Mantener tensión y frecuencia constantes (2)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48300" y="981075"/>
            <a:ext cx="4751388" cy="3384550"/>
          </a:xfrm>
        </p:spPr>
        <p:txBody>
          <a:bodyPr/>
          <a:lstStyle/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>
                <a:sym typeface="Wingdings" panose="05000000000000000000" pitchFamily="2" charset="2"/>
              </a:rPr>
              <a:t></a:t>
            </a:r>
            <a:r>
              <a:rPr lang="en-GB" altLang="es-AR" sz="2400"/>
              <a:t>Necesita ser compensado por otros pedaleadores, o la velocidad caerá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 sz="2400"/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= Otras centrales eléctricas deberían aumentar su contribución, o la frecuencia bajará</a:t>
            </a:r>
          </a:p>
        </p:txBody>
      </p:sp>
      <p:pic>
        <p:nvPicPr>
          <p:cNvPr id="75780" name="Picture 4" descr="bicycles_drawing_3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4" y="1052513"/>
            <a:ext cx="2941637" cy="35290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0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Mantener tensión y frecuencia constantes (3)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48300" y="981075"/>
            <a:ext cx="4751388" cy="3384550"/>
          </a:xfrm>
        </p:spPr>
        <p:txBody>
          <a:bodyPr/>
          <a:lstStyle/>
          <a:p>
            <a:pPr algn="l" rtl="0">
              <a:buFont typeface="Wingdings" panose="05000000000000000000" pitchFamily="2" charset="2"/>
              <a:buChar char="à"/>
            </a:pPr>
            <a:r>
              <a:rPr lang="en-GB" altLang="es-AR" sz="2400"/>
              <a:t>Es arriesgado volver a poner el pie en el pedal de giro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 sz="2400"/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= operación complicada para volver a conectar la central eléctrica a la red, ya que las frecuencias tienen que coincidir</a:t>
            </a:r>
          </a:p>
        </p:txBody>
      </p:sp>
      <p:pic>
        <p:nvPicPr>
          <p:cNvPr id="76804" name="Picture 4" descr="bicycles_drawing_3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4" y="1052513"/>
            <a:ext cx="2941637" cy="35290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12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Mantener tensión y frecuencia constantes (4)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424114" y="981076"/>
            <a:ext cx="7775575" cy="3095625"/>
          </a:xfrm>
        </p:spPr>
        <p:txBody>
          <a:bodyPr/>
          <a:lstStyle/>
          <a:p>
            <a:pPr algn="l" rtl="0"/>
            <a:r>
              <a:rPr lang="en-GB" altLang="es-AR" sz="2400"/>
              <a:t>Es posible una caída de voltaje similar cuando se conecta repentinamente una carga pesada (el ciclista azul salta sobre la bicicleta)</a:t>
            </a:r>
          </a:p>
          <a:p>
            <a:pPr algn="l" rtl="0"/>
            <a:endParaRPr lang="en-GB" altLang="es-AR" sz="2400"/>
          </a:p>
          <a:p>
            <a:pPr algn="l" rtl="0"/>
            <a:r>
              <a:rPr lang="en-GB" altLang="es-AR" sz="2400"/>
              <a:t>Una carga pesada se desconecta repentinamente (el ciclista azul salta de la bicicleta) </a:t>
            </a:r>
            <a:r>
              <a:rPr lang="en-GB" altLang="es-AR" sz="2400">
                <a:sym typeface="Wingdings" panose="05000000000000000000" pitchFamily="2" charset="2"/>
              </a:rPr>
              <a:t> se puede producir un pico de tensión</a:t>
            </a:r>
            <a:endParaRPr lang="en-GB" altLang="es-AR" sz="2400"/>
          </a:p>
        </p:txBody>
      </p:sp>
    </p:spTree>
    <p:extLst>
      <p:ext uri="{BB962C8B-B14F-4D97-AF65-F5344CB8AC3E}">
        <p14:creationId xmlns:p14="http://schemas.microsoft.com/office/powerpoint/2010/main" val="334355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centrales eléctricas (1)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951538" y="981076"/>
            <a:ext cx="4248150" cy="4176713"/>
          </a:xfrm>
        </p:spPr>
        <p:txBody>
          <a:bodyPr/>
          <a:lstStyle/>
          <a:p>
            <a:pPr algn="l" rtl="0">
              <a:buFont typeface="Wingdings" panose="05000000000000000000" pitchFamily="2" charset="2"/>
              <a:buChar char="à"/>
            </a:pPr>
            <a:r>
              <a:rPr lang="en-GB" altLang="es-AR" sz="2400"/>
              <a:t>Cifras rojas, conectadas a la cadena por un engranaje y vendiendo a velocidad constante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 sz="2400"/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= grandes centrales eléctricas tradicionales, girando a velocidad constante y conectadas a la red por transformador</a:t>
            </a:r>
          </a:p>
        </p:txBody>
      </p:sp>
      <p:pic>
        <p:nvPicPr>
          <p:cNvPr id="79876" name="Picture 4" descr="bicycles_drawing_4_1_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4" y="1125539"/>
            <a:ext cx="3362325" cy="41036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8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centrales eléctricas (2)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91176" y="981076"/>
            <a:ext cx="4752975" cy="4824413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GB" altLang="es-AR" sz="2400"/>
              <a:t>Biker que puede pedalear más lento</a:t>
            </a:r>
          </a:p>
          <a:p>
            <a:pPr algn="l" rtl="0"/>
            <a:r>
              <a:rPr lang="en-GB" altLang="es-AR" sz="2400"/>
              <a:t>Conectado a cadena por sistema de engranajes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 sz="2400"/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= Turbina hidráulica, velocidad dependiendo del caudal del río</a:t>
            </a:r>
          </a:p>
          <a:p>
            <a:pPr lvl="1" algn="l" rtl="0">
              <a:buClr>
                <a:srgbClr val="000099"/>
              </a:buClr>
            </a:pPr>
            <a:r>
              <a:rPr lang="en-GB" altLang="es-AR"/>
              <a:t>Turbina conectada al generador por sistema de engranajes</a:t>
            </a:r>
          </a:p>
          <a:p>
            <a:pPr lvl="1" algn="l" rtl="0">
              <a:lnSpc>
                <a:spcPct val="90000"/>
              </a:lnSpc>
              <a:buClr>
                <a:srgbClr val="000099"/>
              </a:buClr>
            </a:pPr>
            <a:r>
              <a:rPr lang="en-GB" altLang="es-AR"/>
              <a:t>O: generador conectado a la red por convertidor de frecuencia</a:t>
            </a:r>
          </a:p>
        </p:txBody>
      </p:sp>
      <p:pic>
        <p:nvPicPr>
          <p:cNvPr id="78852" name="Picture 4" descr="bicycles_drawing_4_1_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3" y="1125538"/>
            <a:ext cx="3357562" cy="4248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73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centrales eléctricas (3)</a:t>
            </a:r>
          </a:p>
        </p:txBody>
      </p:sp>
      <p:sp>
        <p:nvSpPr>
          <p:cNvPr id="8090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774826" y="4076700"/>
            <a:ext cx="7859713" cy="1900238"/>
          </a:xfrm>
        </p:spPr>
        <p:txBody>
          <a:bodyPr/>
          <a:lstStyle/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r>
              <a:rPr lang="en-GB" altLang="es-AR"/>
              <a:t>= aerogenerador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/>
              <a:t>Funciona cuando la velocidad del viento no es demasiado lenta ni demasiado rápida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>
                <a:sym typeface="Wingdings" panose="05000000000000000000" pitchFamily="2" charset="2"/>
              </a:rPr>
              <a:t>Necesario respaldo de otras centrales eléctricas</a:t>
            </a:r>
          </a:p>
        </p:txBody>
      </p:sp>
      <p:pic>
        <p:nvPicPr>
          <p:cNvPr id="80903" name="Picture 7" descr="bicycles_drawing_4_1_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4" y="1196976"/>
            <a:ext cx="3959225" cy="2759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0912" name="Rectangle 16"/>
          <p:cNvSpPr>
            <a:spLocks noChangeArrowheads="1"/>
          </p:cNvSpPr>
          <p:nvPr/>
        </p:nvSpPr>
        <p:spPr bwMode="auto">
          <a:xfrm>
            <a:off x="6311901" y="1052513"/>
            <a:ext cx="3744913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A80056"/>
              </a:buClr>
              <a:buFont typeface="Arial" panose="020B0604020202020204" pitchFamily="34" charset="0"/>
              <a:buChar char="–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rgbClr val="000099"/>
                </a:solidFill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9pPr>
          </a:lstStyle>
          <a:p>
            <a:pPr algn="l" rtl="0"/>
            <a:r>
              <a:rPr lang="en-GB" altLang="es-AR">
                <a:sym typeface="Wingdings" panose="05000000000000000000" pitchFamily="2" charset="2"/>
              </a:rPr>
              <a:t>Pequeña figura roja</a:t>
            </a:r>
          </a:p>
          <a:p>
            <a:pPr algn="l" rtl="0"/>
            <a:r>
              <a:rPr lang="en-GB" altLang="es-AR">
                <a:sym typeface="Wingdings" panose="05000000000000000000" pitchFamily="2" charset="2"/>
              </a:rPr>
              <a:t>Pedalear solo cuando hace buen tiempo</a:t>
            </a:r>
          </a:p>
          <a:p>
            <a:pPr algn="l" rtl="0"/>
            <a:r>
              <a:rPr lang="en-GB" altLang="es-AR">
                <a:sym typeface="Wingdings" panose="05000000000000000000" pitchFamily="2" charset="2"/>
              </a:rPr>
              <a:t>Otros ciclistas no pueden confiar en él.</a:t>
            </a:r>
            <a:endParaRPr lang="en-GB" altLang="es-AR"/>
          </a:p>
        </p:txBody>
      </p:sp>
    </p:spTree>
    <p:extLst>
      <p:ext uri="{BB962C8B-B14F-4D97-AF65-F5344CB8AC3E}">
        <p14:creationId xmlns:p14="http://schemas.microsoft.com/office/powerpoint/2010/main" val="18429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centrales eléctricas (4)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95703" y="5368925"/>
            <a:ext cx="8075612" cy="647700"/>
          </a:xfrm>
        </p:spPr>
        <p:txBody>
          <a:bodyPr/>
          <a:lstStyle/>
          <a:p>
            <a:pPr algn="l" rtl="0"/>
            <a:r>
              <a:rPr lang="en-GB" altLang="es-AR" sz="2400" dirty="0"/>
              <a:t>¿</a:t>
            </a:r>
            <a:r>
              <a:rPr lang="en-GB" altLang="es-AR" sz="2400" dirty="0" err="1"/>
              <a:t>Por</a:t>
            </a:r>
            <a:r>
              <a:rPr lang="en-GB" altLang="es-AR" sz="2400" dirty="0"/>
              <a:t> </a:t>
            </a:r>
            <a:r>
              <a:rPr lang="en-GB" altLang="es-AR" sz="2400" dirty="0" err="1"/>
              <a:t>qué</a:t>
            </a:r>
            <a:r>
              <a:rPr lang="en-GB" altLang="es-AR" sz="2400" dirty="0"/>
              <a:t> un </a:t>
            </a:r>
            <a:r>
              <a:rPr lang="en-GB" altLang="es-AR" sz="2400" dirty="0" err="1"/>
              <a:t>jinete</a:t>
            </a:r>
            <a:r>
              <a:rPr lang="en-GB" altLang="es-AR" sz="2400" dirty="0"/>
              <a:t> </a:t>
            </a:r>
            <a:r>
              <a:rPr lang="en-GB" altLang="es-AR" sz="2400" dirty="0" err="1"/>
              <a:t>rojo</a:t>
            </a:r>
            <a:r>
              <a:rPr lang="en-GB" altLang="es-AR" sz="2400" dirty="0"/>
              <a:t> entre </a:t>
            </a:r>
            <a:r>
              <a:rPr lang="en-GB" altLang="es-AR" sz="2400" dirty="0" err="1"/>
              <a:t>jinetes</a:t>
            </a:r>
            <a:r>
              <a:rPr lang="en-GB" altLang="es-AR" sz="2400" dirty="0"/>
              <a:t> </a:t>
            </a:r>
            <a:r>
              <a:rPr lang="en-GB" altLang="es-AR" sz="2400" dirty="0" err="1"/>
              <a:t>azules</a:t>
            </a:r>
            <a:r>
              <a:rPr lang="en-GB" altLang="es-AR" sz="2400" dirty="0"/>
              <a:t>?</a:t>
            </a:r>
          </a:p>
        </p:txBody>
      </p:sp>
      <p:pic>
        <p:nvPicPr>
          <p:cNvPr id="93188" name="Picture 4" descr="bicycles_drawing_4_1_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4" y="1196976"/>
            <a:ext cx="3959225" cy="2759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7019472" y="1041626"/>
            <a:ext cx="3744913" cy="422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A80056"/>
              </a:buClr>
              <a:buFont typeface="Arial" panose="020B0604020202020204" pitchFamily="34" charset="0"/>
              <a:buChar char="–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rgbClr val="000099"/>
                </a:solidFill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9pPr>
          </a:lstStyle>
          <a:p>
            <a:pPr algn="l" rtl="0"/>
            <a:r>
              <a:rPr lang="en-GB" altLang="es-AR" dirty="0" err="1">
                <a:sym typeface="Wingdings" panose="05000000000000000000" pitchFamily="2" charset="2"/>
              </a:rPr>
              <a:t>Conectado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por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cinturón</a:t>
            </a:r>
            <a:r>
              <a:rPr lang="en-GB" altLang="es-AR" dirty="0">
                <a:sym typeface="Wingdings" panose="05000000000000000000" pitchFamily="2" charset="2"/>
              </a:rPr>
              <a:t> y </a:t>
            </a:r>
            <a:r>
              <a:rPr lang="en-GB" altLang="es-AR" dirty="0" err="1">
                <a:sym typeface="Wingdings" panose="05000000000000000000" pitchFamily="2" charset="2"/>
              </a:rPr>
              <a:t>sistema</a:t>
            </a:r>
            <a:r>
              <a:rPr lang="en-GB" altLang="es-AR" dirty="0">
                <a:sym typeface="Wingdings" panose="05000000000000000000" pitchFamily="2" charset="2"/>
              </a:rPr>
              <a:t> de </a:t>
            </a:r>
            <a:r>
              <a:rPr lang="en-GB" altLang="es-AR" dirty="0" err="1">
                <a:sym typeface="Wingdings" panose="05000000000000000000" pitchFamily="2" charset="2"/>
              </a:rPr>
              <a:t>engranajes</a:t>
            </a:r>
            <a:endParaRPr lang="en-GB" altLang="es-AR" dirty="0">
              <a:sym typeface="Wingdings" panose="05000000000000000000" pitchFamily="2" charset="2"/>
            </a:endParaRPr>
          </a:p>
          <a:p>
            <a:pPr>
              <a:buNone/>
            </a:pPr>
            <a:r>
              <a:rPr lang="en-GB" altLang="es-AR" dirty="0">
                <a:sym typeface="Wingdings" panose="05000000000000000000" pitchFamily="2" charset="2"/>
              </a:rPr>
              <a:t>= </a:t>
            </a:r>
            <a:r>
              <a:rPr lang="en-GB" altLang="es-AR" dirty="0" err="1">
                <a:sym typeface="Wingdings" panose="05000000000000000000" pitchFamily="2" charset="2"/>
              </a:rPr>
              <a:t>turbinas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eólicas</a:t>
            </a:r>
            <a:r>
              <a:rPr lang="en-GB" altLang="es-AR" dirty="0">
                <a:sym typeface="Wingdings" panose="05000000000000000000" pitchFamily="2" charset="2"/>
              </a:rPr>
              <a:t>, </a:t>
            </a:r>
            <a:r>
              <a:rPr lang="en-GB" altLang="es-AR" dirty="0" err="1">
                <a:sym typeface="Wingdings" panose="05000000000000000000" pitchFamily="2" charset="2"/>
              </a:rPr>
              <a:t>conectadas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por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caja</a:t>
            </a:r>
            <a:r>
              <a:rPr lang="en-GB" altLang="es-AR" dirty="0">
                <a:sym typeface="Wingdings" panose="05000000000000000000" pitchFamily="2" charset="2"/>
              </a:rPr>
              <a:t> de </a:t>
            </a:r>
            <a:r>
              <a:rPr lang="en-GB" altLang="es-AR" dirty="0" err="1">
                <a:sym typeface="Wingdings" panose="05000000000000000000" pitchFamily="2" charset="2"/>
              </a:rPr>
              <a:t>engranajes</a:t>
            </a:r>
            <a:r>
              <a:rPr lang="en-GB" altLang="es-AR" dirty="0">
                <a:sym typeface="Wingdings" panose="05000000000000000000" pitchFamily="2" charset="2"/>
              </a:rPr>
              <a:t> o </a:t>
            </a:r>
            <a:r>
              <a:rPr lang="en-GB" altLang="es-AR" dirty="0" err="1">
                <a:sym typeface="Wingdings" panose="05000000000000000000" pitchFamily="2" charset="2"/>
              </a:rPr>
              <a:t>convertidor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>
                <a:sym typeface="Wingdings" panose="05000000000000000000" pitchFamily="2" charset="2"/>
              </a:rPr>
              <a:t>de </a:t>
            </a:r>
            <a:r>
              <a:rPr lang="en-GB" altLang="es-AR" dirty="0" err="1">
                <a:sym typeface="Wingdings" panose="05000000000000000000" pitchFamily="2" charset="2"/>
              </a:rPr>
              <a:t>frecuencia</a:t>
            </a:r>
            <a:r>
              <a:rPr lang="en-GB" altLang="es-AR" dirty="0">
                <a:sym typeface="Wingdings" panose="05000000000000000000" pitchFamily="2" charset="2"/>
              </a:rPr>
              <a:t> para </a:t>
            </a:r>
            <a:r>
              <a:rPr lang="en-GB" altLang="es-AR" dirty="0" err="1">
                <a:sym typeface="Wingdings" panose="05000000000000000000" pitchFamily="2" charset="2"/>
              </a:rPr>
              <a:t>hacer</a:t>
            </a:r>
            <a:r>
              <a:rPr lang="en-GB" altLang="es-AR" dirty="0">
                <a:sym typeface="Wingdings" panose="05000000000000000000" pitchFamily="2" charset="2"/>
              </a:rPr>
              <a:t> </a:t>
            </a:r>
            <a:r>
              <a:rPr lang="en-GB" altLang="es-AR" dirty="0" err="1">
                <a:sym typeface="Wingdings" panose="05000000000000000000" pitchFamily="2" charset="2"/>
              </a:rPr>
              <a:t>frente</a:t>
            </a:r>
            <a:r>
              <a:rPr lang="en-GB" altLang="es-AR" dirty="0">
                <a:sym typeface="Wingdings" panose="05000000000000000000" pitchFamily="2" charset="2"/>
              </a:rPr>
              <a:t> a la </a:t>
            </a:r>
            <a:r>
              <a:rPr lang="en-GB" altLang="es-AR" dirty="0" err="1">
                <a:sym typeface="Wingdings" panose="05000000000000000000" pitchFamily="2" charset="2"/>
              </a:rPr>
              <a:t>variación</a:t>
            </a:r>
            <a:r>
              <a:rPr lang="en-GB" altLang="es-AR" dirty="0">
                <a:sym typeface="Wingdings" panose="05000000000000000000" pitchFamily="2" charset="2"/>
              </a:rPr>
              <a:t> de la </a:t>
            </a:r>
            <a:r>
              <a:rPr lang="en-GB" altLang="es-AR" dirty="0" err="1">
                <a:sym typeface="Wingdings" panose="05000000000000000000" pitchFamily="2" charset="2"/>
              </a:rPr>
              <a:t>velocidad</a:t>
            </a:r>
            <a:r>
              <a:rPr lang="en-GB" altLang="es-AR" dirty="0">
                <a:sym typeface="Wingdings" panose="05000000000000000000" pitchFamily="2" charset="2"/>
              </a:rPr>
              <a:t> del </a:t>
            </a:r>
            <a:r>
              <a:rPr lang="en-GB" altLang="es-AR" dirty="0" err="1">
                <a:sym typeface="Wingdings" panose="05000000000000000000" pitchFamily="2" charset="2"/>
              </a:rPr>
              <a:t>viento</a:t>
            </a:r>
            <a:endParaRPr lang="en-GB" altLang="es-AR" dirty="0"/>
          </a:p>
        </p:txBody>
      </p:sp>
    </p:spTree>
    <p:extLst>
      <p:ext uri="{BB962C8B-B14F-4D97-AF65-F5344CB8AC3E}">
        <p14:creationId xmlns:p14="http://schemas.microsoft.com/office/powerpoint/2010/main" val="332353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centrales eléctricas (5)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24076" y="4005264"/>
            <a:ext cx="8075613" cy="2016125"/>
          </a:xfrm>
        </p:spPr>
        <p:txBody>
          <a:bodyPr/>
          <a:lstStyle/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2) Las turbinas eólicas generalmente no están conectadas a la red de alto voltaje como otras centrales eléctricas, sino a la red de distribución.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en-GB" altLang="es-AR" sz="2400"/>
              <a:t> </a:t>
            </a:r>
            <a:r>
              <a:rPr lang="en-GB" altLang="es-AR" sz="2400">
                <a:sym typeface="Wingdings" panose="05000000000000000000" pitchFamily="2" charset="2"/>
              </a:rPr>
              <a:t></a:t>
            </a:r>
            <a:r>
              <a:rPr lang="en-GB" altLang="es-AR" sz="2400"/>
              <a:t>Dado que esta red está diseñada para servir cargas, el despacho y la protección de la red se vuelven complejos</a:t>
            </a:r>
          </a:p>
        </p:txBody>
      </p:sp>
      <p:pic>
        <p:nvPicPr>
          <p:cNvPr id="83972" name="Picture 4" descr="bicycles_drawing_4_1_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4" y="1174751"/>
            <a:ext cx="3959225" cy="2759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5724526" y="981076"/>
            <a:ext cx="4105275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A80056"/>
              </a:buClr>
              <a:buFont typeface="Arial" panose="020B0604020202020204" pitchFamily="34" charset="0"/>
              <a:buChar char="–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rgbClr val="000099"/>
                </a:solidFill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9pPr>
          </a:lstStyle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/>
              <a:t>¿Por qué entre jinetes azules?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endParaRPr lang="en-GB" altLang="es-AR"/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r>
              <a:rPr lang="en-GB" altLang="es-AR"/>
              <a:t>1) Las turbinas eólicas son mucho más pequeñas que las centrales eléctricas tradicionales</a:t>
            </a:r>
          </a:p>
        </p:txBody>
      </p:sp>
    </p:spTree>
    <p:extLst>
      <p:ext uri="{BB962C8B-B14F-4D97-AF65-F5344CB8AC3E}">
        <p14:creationId xmlns:p14="http://schemas.microsoft.com/office/powerpoint/2010/main" val="198526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cargas (1)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24113" y="4508501"/>
            <a:ext cx="7643812" cy="1368425"/>
          </a:xfrm>
        </p:spPr>
        <p:txBody>
          <a:bodyPr/>
          <a:lstStyle/>
          <a:p>
            <a:pPr algn="l" rtl="0"/>
            <a:r>
              <a:rPr lang="en-GB" altLang="es-AR" sz="2400"/>
              <a:t>Los frenos transforman la energía cinética en calor</a:t>
            </a:r>
          </a:p>
          <a:p>
            <a:pPr algn="l" rtl="0"/>
            <a:r>
              <a:rPr lang="en-GB" altLang="es-AR" sz="2400"/>
              <a:t>Al igual que una resistencia transforma la energía eléctrica en calor.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5375276" y="981076"/>
            <a:ext cx="4752975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A80056"/>
              </a:buClr>
              <a:buFont typeface="Arial" panose="020B0604020202020204" pitchFamily="34" charset="0"/>
              <a:buChar char="–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rgbClr val="000099"/>
                </a:solidFill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9pPr>
          </a:lstStyle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/>
              <a:t>Jinete azul sin pedales, tirando de los frenos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endParaRPr lang="en-GB" altLang="es-AR"/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r>
              <a:rPr lang="en-GB" altLang="es-AR"/>
              <a:t>= resistencia eléctrica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/>
              <a:t>Por ejemplo: bombillas, la mayoría de los tipos de sistemas de calefacción eléctrica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endParaRPr lang="en-GB" altLang="es-AR"/>
          </a:p>
        </p:txBody>
      </p:sp>
      <p:pic>
        <p:nvPicPr>
          <p:cNvPr id="85000" name="Picture 8" descr="bicycles_drawing_5_1_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6200" y="981076"/>
            <a:ext cx="3113088" cy="3311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294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cargas (2)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4224338" y="981076"/>
            <a:ext cx="6119812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A80056"/>
              </a:buClr>
              <a:buFont typeface="Arial" panose="020B0604020202020204" pitchFamily="34" charset="0"/>
              <a:buChar char="–"/>
              <a:defRPr sz="2400">
                <a:solidFill>
                  <a:srgbClr val="000099"/>
                </a:solidFill>
                <a:latin typeface="Verdan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rgbClr val="000099"/>
                </a:solidFill>
                <a:latin typeface="Verdan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99"/>
                </a:solidFill>
                <a:latin typeface="Verdana" panose="020B0604030504040204" pitchFamily="34" charset="0"/>
              </a:defRPr>
            </a:lvl9pPr>
          </a:lstStyle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/>
              <a:t>Jinete azul, pies en pedales giratorios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/>
              <a:t>En lugar de hacer que los pedales se muevan, aplica todo su peso contra el movimiento giratorio, de modo que los pedales</a:t>
            </a:r>
            <a:r>
              <a:rPr lang="en-GB" altLang="es-AR" i="1"/>
              <a:t>lo están moviendo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endParaRPr lang="en-GB" altLang="es-AR" i="1"/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r>
              <a:rPr lang="en-GB" altLang="es-AR"/>
              <a:t>= Un motor eléctrico</a:t>
            </a:r>
          </a:p>
          <a:p>
            <a:pPr lvl="2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 sz="2400"/>
              <a:t>Mismo principio básico que el generador</a:t>
            </a:r>
          </a:p>
          <a:p>
            <a:pPr lvl="2" algn="l" rtl="0"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GB" altLang="es-AR" sz="2400"/>
              <a:t>Transformar la electricidad en movimiento giratorio, en lugar de viceversa</a:t>
            </a:r>
          </a:p>
          <a:p>
            <a:pPr lvl="1" algn="l" rtl="0">
              <a:buClr>
                <a:srgbClr val="000099"/>
              </a:buClr>
              <a:buFont typeface="Wingdings" panose="05000000000000000000" pitchFamily="2" charset="2"/>
              <a:buNone/>
            </a:pPr>
            <a:endParaRPr lang="en-GB" altLang="es-AR"/>
          </a:p>
        </p:txBody>
      </p:sp>
      <p:pic>
        <p:nvPicPr>
          <p:cNvPr id="86024" name="Picture 8" descr="bicycles_drawing_5_1_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1" y="981075"/>
            <a:ext cx="2028825" cy="46815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5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Tres tipos diferentes de cargas (3)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19738" y="1268413"/>
            <a:ext cx="4679950" cy="2736850"/>
          </a:xfrm>
        </p:spPr>
        <p:txBody>
          <a:bodyPr/>
          <a:lstStyle/>
          <a:p>
            <a:pPr algn="l" rtl="0"/>
            <a:r>
              <a:rPr lang="en-GB" altLang="es-AR" sz="2400"/>
              <a:t>Figura azul inclinada hacia un lado = carga inductiva</a:t>
            </a:r>
          </a:p>
          <a:p>
            <a:pPr algn="l" rtl="0"/>
            <a:r>
              <a:rPr lang="en-GB" altLang="es-AR" sz="2400"/>
              <a:t>La carga inductiva ha desplazado la onda sinusal (más específico: un seno retrasado)</a:t>
            </a:r>
          </a:p>
          <a:p>
            <a:pPr algn="l" rtl="0"/>
            <a:r>
              <a:rPr lang="en-GB" altLang="es-AR" sz="2400"/>
              <a:t>Como se discutió antes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GB" altLang="es-AR" sz="2400"/>
          </a:p>
        </p:txBody>
      </p:sp>
      <p:pic>
        <p:nvPicPr>
          <p:cNvPr id="87044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1263" y="1268414"/>
            <a:ext cx="2874962" cy="453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0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Conclusión (1)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68413"/>
            <a:ext cx="8218488" cy="2881312"/>
          </a:xfrm>
        </p:spPr>
        <p:txBody>
          <a:bodyPr/>
          <a:lstStyle/>
          <a:p>
            <a:pPr algn="l" rtl="0"/>
            <a:r>
              <a:rPr lang="en-GB" altLang="es-AR"/>
              <a:t>Gestión del sistema de energía = muy complejo</a:t>
            </a:r>
          </a:p>
          <a:p>
            <a:pPr lvl="1" algn="l" rtl="0"/>
            <a:r>
              <a:rPr lang="en-GB" altLang="es-AR"/>
              <a:t>La energía generada debe en cada momento compensar exactamente la carga</a:t>
            </a:r>
          </a:p>
          <a:p>
            <a:pPr lvl="1" algn="l" rtl="0"/>
            <a:r>
              <a:rPr lang="en-GB" altLang="es-AR"/>
              <a:t>La frecuencia de la red (velocidad de la bicicleta) y el nivel de voltaje (tensión en la cadena) deben permanecer siempre constantes</a:t>
            </a:r>
          </a:p>
        </p:txBody>
      </p:sp>
    </p:spTree>
    <p:extLst>
      <p:ext uri="{BB962C8B-B14F-4D97-AF65-F5344CB8AC3E}">
        <p14:creationId xmlns:p14="http://schemas.microsoft.com/office/powerpoint/2010/main" val="260036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GB" altLang="es-AR" sz="2800"/>
              <a:t>Conclusión (2)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68413"/>
            <a:ext cx="8218488" cy="2881312"/>
          </a:xfrm>
        </p:spPr>
        <p:txBody>
          <a:bodyPr/>
          <a:lstStyle/>
          <a:p>
            <a:pPr algn="l" rtl="0"/>
            <a:r>
              <a:rPr lang="en-GB" altLang="es-AR"/>
              <a:t>Pueden ocurrir diferentes perturbaciones del equilibrio.</a:t>
            </a:r>
          </a:p>
          <a:p>
            <a:pPr algn="l" rtl="0"/>
            <a:endParaRPr lang="en-GB" altLang="es-AR"/>
          </a:p>
          <a:p>
            <a:pPr algn="l" rtl="0"/>
            <a:r>
              <a:rPr lang="en-GB" altLang="es-AR"/>
              <a:t>En Europa: cada país tiene un operador de red independiente y neutral que ejecuta esta difícil tarea</a:t>
            </a:r>
          </a:p>
        </p:txBody>
      </p:sp>
    </p:spTree>
    <p:extLst>
      <p:ext uri="{BB962C8B-B14F-4D97-AF65-F5344CB8AC3E}">
        <p14:creationId xmlns:p14="http://schemas.microsoft.com/office/powerpoint/2010/main" val="19549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GB" altLang="es-AR"/>
              <a:t>¡Gracias por su atención!</a:t>
            </a:r>
          </a:p>
        </p:txBody>
      </p:sp>
    </p:spTree>
    <p:extLst>
      <p:ext uri="{BB962C8B-B14F-4D97-AF65-F5344CB8AC3E}">
        <p14:creationId xmlns:p14="http://schemas.microsoft.com/office/powerpoint/2010/main" val="216022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1293</Words>
  <Application>Microsoft Office PowerPoint</Application>
  <PresentationFormat>Panorámica</PresentationFormat>
  <Paragraphs>146</Paragraphs>
  <Slides>28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Verdana</vt:lpstr>
      <vt:lpstr>Wingdings</vt:lpstr>
      <vt:lpstr>Tema de Office</vt:lpstr>
      <vt:lpstr>El sistema eléctrico como una bicicleta tándem</vt:lpstr>
      <vt:lpstr>El sistema eléctrico como una bicicleta tándem</vt:lpstr>
      <vt:lpstr>La representación básica del sistema (1)</vt:lpstr>
      <vt:lpstr>La representación básica del sistema (2)</vt:lpstr>
      <vt:lpstr>La representación básica del sistema (3)</vt:lpstr>
      <vt:lpstr>La representación básica del sistema (4)</vt:lpstr>
      <vt:lpstr>Potencia inductiva y su compensación (1)</vt:lpstr>
      <vt:lpstr>Potencia inductiva y su compensación (2)</vt:lpstr>
      <vt:lpstr>Potencia inductiva y su compensación (3)</vt:lpstr>
      <vt:lpstr>Potencia inductiva y su compensación (4)</vt:lpstr>
      <vt:lpstr>Potencia inductiva y su compensación (5)</vt:lpstr>
      <vt:lpstr>Distorsión armónica (1)</vt:lpstr>
      <vt:lpstr>Distorsión armónica (2)</vt:lpstr>
      <vt:lpstr>Mantener tensión y frecuencia constantes (1)</vt:lpstr>
      <vt:lpstr>Mantener tensión y frecuencia constantes (2)</vt:lpstr>
      <vt:lpstr>Mantener tensión y frecuencia constantes (3)</vt:lpstr>
      <vt:lpstr>Mantener tensión y frecuencia constantes (4)</vt:lpstr>
      <vt:lpstr>Tres tipos diferentes de centrales eléctricas (1)</vt:lpstr>
      <vt:lpstr>Tres tipos diferentes de centrales eléctricas (2)</vt:lpstr>
      <vt:lpstr>Tres tipos diferentes de centrales eléctricas (3)</vt:lpstr>
      <vt:lpstr>Tres tipos diferentes de centrales eléctricas (4)</vt:lpstr>
      <vt:lpstr>Tres tipos diferentes de centrales eléctricas (5)</vt:lpstr>
      <vt:lpstr>Tres tipos diferentes de cargas (1)</vt:lpstr>
      <vt:lpstr>Tres tipos diferentes de cargas (2)</vt:lpstr>
      <vt:lpstr>Tres tipos diferentes de cargas (3)</vt:lpstr>
      <vt:lpstr>Conclusión (1)</vt:lpstr>
      <vt:lpstr>Conclusión (2)</vt:lpstr>
      <vt:lpstr>¡Gracias por su atención!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5</cp:revision>
  <dcterms:created xsi:type="dcterms:W3CDTF">2022-02-06T16:42:49Z</dcterms:created>
  <dcterms:modified xsi:type="dcterms:W3CDTF">2022-02-06T16:58:18Z</dcterms:modified>
</cp:coreProperties>
</file>